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6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scaline Charlette Aarthi Aloysius" initials="ECAA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 horzBarState="maximized">
    <p:restoredLeft sz="15620"/>
    <p:restoredTop sz="99839" autoAdjust="0"/>
  </p:normalViewPr>
  <p:slideViewPr>
    <p:cSldViewPr snapToGrid="0">
      <p:cViewPr varScale="1">
        <p:scale>
          <a:sx n="100" d="100"/>
          <a:sy n="100" d="100"/>
        </p:scale>
        <p:origin x="-1384" y="-112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63" Type="http://schemas.openxmlformats.org/officeDocument/2006/relationships/notesMaster" Target="notesMasters/notesMaster1.xml"/><Relationship Id="rId64" Type="http://schemas.openxmlformats.org/officeDocument/2006/relationships/printerSettings" Target="printerSettings/printerSettings1.bin"/><Relationship Id="rId65" Type="http://schemas.openxmlformats.org/officeDocument/2006/relationships/commentAuthors" Target="commentAuthors.xml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0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0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1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112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432CC69E-A62D-4B34-AADD-514466A3336E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6788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777600" y="4776840"/>
            <a:ext cx="6217200" cy="452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535943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777600" y="4776840"/>
            <a:ext cx="6217200" cy="452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786671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777600" y="4776840"/>
            <a:ext cx="6217200" cy="452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5768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777600" y="4776840"/>
            <a:ext cx="6217200" cy="452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065566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777600" y="4776840"/>
            <a:ext cx="6217200" cy="452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832721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777600" y="4776840"/>
            <a:ext cx="6217200" cy="452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69189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777600" y="4776840"/>
            <a:ext cx="6217200" cy="452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466406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777600" y="4776840"/>
            <a:ext cx="6217200" cy="452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599151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8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9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0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1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3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jpe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914400" y="2077920"/>
            <a:ext cx="3199320" cy="16707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73440" rIns="90000" bIns="45000"/>
          <a:lstStyle/>
          <a:p>
            <a:pPr algn="ctr">
              <a:lnSpc>
                <a:spcPct val="93000"/>
              </a:lnSpc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Chapter 8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US" sz="2600" b="1" i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Search Trees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Unique Paths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502920" y="1768319"/>
            <a:ext cx="9068400" cy="516186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440" rIns="0" bIns="0"/>
          <a:lstStyle/>
          <a:p>
            <a:pPr marL="342720" indent="-341640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structure is not a tree: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720" indent="-341640">
              <a:lnSpc>
                <a:spcPct val="100000"/>
              </a:lnSpc>
            </a:pPr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342720" indent="-341640">
              <a:lnSpc>
                <a:spcPct val="100000"/>
              </a:lnSpc>
            </a:pPr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342720" indent="-341640">
              <a:lnSpc>
                <a:spcPct val="100000"/>
              </a:lnSpc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342720" indent="-341640">
              <a:lnSpc>
                <a:spcPct val="100000"/>
              </a:lnSpc>
            </a:pPr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342720" indent="-341640">
              <a:lnSpc>
                <a:spcPct val="100000"/>
              </a:lnSpc>
            </a:pPr>
            <a:endParaRPr lang="en-US" sz="3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342720" indent="-341640">
              <a:lnSpc>
                <a:spcPct val="100000"/>
              </a:lnSpc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342720" indent="-341640">
              <a:lnSpc>
                <a:spcPct val="100000"/>
              </a:lnSpc>
            </a:pPr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342720" indent="-341640">
              <a:lnSpc>
                <a:spcPct val="100000"/>
              </a:lnSpc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There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are two paths from the root (A) to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 D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 Each node must have at most one parent.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7" name="Picture 3" descr="C:\Users\kumars\Desktop\Dale PPT\CH08\JPG\unfg08_0010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4066" y="2363680"/>
            <a:ext cx="2174134" cy="3301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Recursive Structure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440" rIns="0" bIns="0"/>
          <a:lstStyle/>
          <a:p>
            <a:pPr marL="342720" indent="-341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left and right children of a node are the roots of the left and right </a:t>
            </a:r>
            <a:r>
              <a:rPr lang="en-US" sz="32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subtrees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of that node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720" indent="-341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That is, a binary tree can be recursively split into smaller binary trees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720" indent="-341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is a useful property that makes writing recursive routines on binary trees easy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50" name="Picture 2" descr="C:\Users\kumars\Desktop\Dale PPT\CH08\JPG\fg08_00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269" y="1395501"/>
            <a:ext cx="6369102" cy="5059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Shape 2"/>
          <p:cNvSpPr txBox="1"/>
          <p:nvPr/>
        </p:nvSpPr>
        <p:spPr>
          <a:xfrm>
            <a:off x="-1" y="6594395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Figure 8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 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binary tree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Level and Height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440" rIns="0" bIns="0"/>
          <a:lstStyle/>
          <a:p>
            <a:pPr marL="342720" indent="-341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Level: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distance of a node to the root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2680" lvl="1" indent="-2844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number of nodes at level 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is at most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2800" b="0" i="1" strike="noStrike" spc="-1" baseline="3300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endParaRPr lang="en-US" sz="1800" b="0" i="1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720" indent="-341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Height: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The maximum level of the tree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2680" lvl="1" indent="-2844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With 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nodes, the max height is 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the minimum height is log</a:t>
            </a:r>
            <a:r>
              <a:rPr lang="en-US" sz="2800" b="0" strike="noStrike" spc="-1" baseline="-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+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720" indent="-341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Height determines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efficiency; a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minimum height tree supports O(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2800" b="0" strike="noStrike" spc="-1" baseline="-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access of every element, but a max height tree is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Level and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Height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075" name="Picture 3" descr="C:\Users\kumars\Desktop\Dale PPT\CH08\JPG\fg08_002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284" y="1452123"/>
            <a:ext cx="7564054" cy="5058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Shape 2"/>
          <p:cNvSpPr txBox="1"/>
          <p:nvPr/>
        </p:nvSpPr>
        <p:spPr>
          <a:xfrm>
            <a:off x="-1" y="6594395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8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.2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Binary trees with ten nodes (a) A 4-level tree (b) A 5-level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tree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2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Search Trees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3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elements are unordered, searching binary trees is still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Search Property: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left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of a node contains only values less than the node, and the right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contains only values greater than the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tree with this property is called a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Search Tree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(BST)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Search 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594395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8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.3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 binary search tree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4098" name="Picture 2" descr="C:\Users\kumars\Desktop\Dale PPT\CH08\JPG\fg08_00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900" y="1370993"/>
            <a:ext cx="4587840" cy="515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BST: Logical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Inserting and deleting 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PutItem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DeleteItem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Observers: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IsEmpty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IsFull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GetLength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GetItem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Iterators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ResetTree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GetNextItem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Unlike lists, there is more than one way to iterate through a tree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These are called 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tree traversals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Utility: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MakeEmpty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Print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BST: Application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Generally, binary search trees can be used in place of lists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Like lists, they can be used to implement other data structures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search trees provide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O(log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insertion,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O(log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deletion,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O(log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search (assuming the tree is close to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min.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height)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BST: Implementation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BSTs are linked structures with dynamically allocated nodes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Each node has a pointer to each child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Since BSTs are inherently recursive (each node is the root of a tree), the algorithms will be implemented recursively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502920" y="301680"/>
            <a:ext cx="906984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9240" rIns="0" bIns="0" anchor="ctr"/>
          <a:lstStyle/>
          <a:p>
            <a:pPr algn="ctr">
              <a:lnSpc>
                <a:spcPct val="93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Searching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502920" y="1768320"/>
            <a:ext cx="90698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440" rIns="0" bIns="0"/>
          <a:lstStyle/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 is often necessary to access an element in a structure that matches a specific condition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3280" lvl="1" indent="-322560">
              <a:lnSpc>
                <a:spcPct val="93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Not just direct access (e.g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., </a:t>
            </a:r>
            <a:r>
              <a:rPr lang="en-US" sz="2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array[4]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3280" lvl="1" indent="-322560">
              <a:lnSpc>
                <a:spcPct val="93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For example, find student in list with ID number 203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Each structure must define its own methods for searching for elements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Recursive BST Operations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TreeType class contains a pointer to the root of the tree itself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recursive operations will operate on nodes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Therefore, the member functions call recursive helper functions that take the root of the tree as parameters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IsFull and IsEmpty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IsFull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are logically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unbounded;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IsFull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attempts to allocate memory and returns “true” if a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bad_alloc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exception is thrown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IsEmpty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checks if the root of the tree is NULL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These observers are identical to the linked list methods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GetLength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Number of nodes in tree = Number of nodes in left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+ Number of nodes in right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+ 1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What are the base cases?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Left child is NULL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Right child is NULL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Both children are NULL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 we need a branch for each case?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GetLength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Simplify: If the tree is NULL, return 0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Otherwise, return the count of the two child trees + 1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elegantly handles the base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cases;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children are NULL, the function will return 0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GetLength and CountNodes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int CountNodes(TreeNode* tree);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int TreeType::GetLength() const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Calls the recursive function CountNodes to count the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nodes in the tree.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return CountNodes(root);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int CountNodes(TreeNode* tree)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Post: Returns the number of nodes in the tree.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if (tree == NULL)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  return 0;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else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  return CountNodes(tree-&gt;left) +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    CountNodes(tree-&gt;right) + 1;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GetItem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Because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searches the tree, it can be programmed recursively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As before,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takes references to the item to search for and a Boolean flag and updates these parameters as necessary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item is found, the item reference is updated and the flag is set to true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not, the flag is set to false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GetItem Specification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Definition: Searches for an element with the matching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key;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 it is found, return the item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Size: Number of nodes in the tree or number of nodes in the path from the root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Base Cases: If the item is found, the pointers are set;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 not, only the flag is set to false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General Cases: Search the appropriate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if the key is less than or greater than the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GetItem and Retrieve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ItemType TreeType::GetItem(ItemType item, bool&amp; found) const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Retrieve(root, item, found);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return item;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 Retrieve(TreeNode* tree, ItemType&amp; item, bool&amp; found)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if (tree == NULL)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found = false; </a:t>
            </a:r>
            <a:r>
              <a:rPr lang="en-US" sz="15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item is not found.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else if (item &lt; tree→info)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Retrieve(tree-&gt;left, item, found); </a:t>
            </a:r>
            <a:r>
              <a:rPr lang="en-US" sz="15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Search left subtree.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else if (item &gt; tree→info)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Retrieve(tree-&gt;right, item, found); </a:t>
            </a:r>
            <a:r>
              <a:rPr lang="en-US" sz="15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Search right subtree.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else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item = tree-&gt;info; </a:t>
            </a:r>
            <a:r>
              <a:rPr lang="en-US" sz="15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item is found.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found = true;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PutItem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Conceptually similar to inserting into a sorted linked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PutItem must maintain the binary search property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PutItem calls the recursive Insert helper method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Insert takes a reference to a pointer so that it can update the pointer and the node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Insert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Definition: Inserts an item into the 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Size: The number of elements in the path from the root to the point of insertion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Base Case: If the tree is NULL, allocate a new node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General Case: Insert into the left or right subtree as appropriate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502920" y="301680"/>
            <a:ext cx="906984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9240" rIns="0" bIns="0" anchor="ctr"/>
          <a:lstStyle/>
          <a:p>
            <a:pPr algn="ctr">
              <a:lnSpc>
                <a:spcPct val="93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Search Specification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502920" y="1768320"/>
            <a:ext cx="90698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440" rIns="0" bIns="0"/>
          <a:lstStyle/>
          <a:p>
            <a:pPr>
              <a:lnSpc>
                <a:spcPct val="93000"/>
              </a:lnSpc>
            </a:pP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FindItem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(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item, location) (a member function)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Function: Determine if an element of the list has a key that matches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item’s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Precondition: The list has been initialized,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item’s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key has been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initialized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Postcondition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Location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 the position of the matching element, or NULL if no such element exists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3280" lvl="1" indent="-322560">
              <a:lnSpc>
                <a:spcPct val="93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“Position” could mean an array index or a pointer into a linked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Insert(13)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14989" y="6425947"/>
            <a:ext cx="10080625" cy="756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8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.8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The recursive Insert operation (a) The initial call (b) The first recursive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call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(c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The second recursive call (d) The base case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5123" name="Picture 3" descr="C:\Users\kumars\Desktop\Dale PPT\CH08\JPG\fg08_0080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092"/>
          <a:stretch/>
        </p:blipFill>
        <p:spPr bwMode="auto">
          <a:xfrm>
            <a:off x="1654471" y="1351055"/>
            <a:ext cx="3171863" cy="496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Users\kumars\Desktop\Dale PPT\CH08\JPG\fg08_0080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567"/>
          <a:stretch/>
        </p:blipFill>
        <p:spPr bwMode="auto">
          <a:xfrm>
            <a:off x="4974185" y="2632278"/>
            <a:ext cx="3729740" cy="368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Building Up a BST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450010"/>
            <a:ext cx="10080625" cy="72080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8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.7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Insertions into a binary search tree (a) (b) Insert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 (c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Insert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9 (d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Insert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7</a:t>
            </a:r>
          </a:p>
          <a:p>
            <a:pPr>
              <a:buClr>
                <a:srgbClr val="000000"/>
              </a:buClr>
              <a:buSzPct val="45000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(e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Insert 3 (f) Insert 8 (g) Insert 12 (h) Insert 6 (i) Insert 4 (j) Insert 20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6146" name="Picture 2" descr="C:\Users\kumars\Desktop\Dale PPT\CH08\JPG\fg08_007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549" y="1313341"/>
            <a:ext cx="5787526" cy="5099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PutItem and Insert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 Insert(TreeNode*&amp; tree, ItemType item);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 TreeType::PutItem(ItemType item)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Insert(root, item);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 Insert(TreeNode*&amp; tree, ItemType item)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if (tree == NULL)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{</a:t>
            </a:r>
            <a:r>
              <a:rPr lang="en-US" sz="15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Insertion place found.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tree = new TreeNode;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tree-&gt;right = NULL;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tree-&gt;left = NULL;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tree-&gt;info = item;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else if (item &lt; tree-&gt;info)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Insert(tree-&gt;left, item); </a:t>
            </a:r>
            <a:r>
              <a:rPr lang="en-US" sz="15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Insert in left subtree.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else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Insert(tree-&gt;right, item); </a:t>
            </a:r>
            <a:r>
              <a:rPr lang="en-US" sz="15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Insert in right subtree.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5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Insertion Order and Tree Shape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order nodes are inserted determines the shape of the resulting 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Inserting nodes in order will result in a long, list-shaped 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Inserting nodes in </a:t>
            </a: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random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order results in a “bushy” and therefore more efficient 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 is possible to rearrange a tree after insertion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Insertion Order and Tree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Shape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397799"/>
            <a:ext cx="10080625" cy="669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8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.10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The input order determines the shape of the tree (a) Input: D B F A C E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(b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Input: B A D C G F E (c) Input: A B C D E F G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7170" name="Picture 2" descr="C:\Users\kumars\Desktop\Dale PPT\CH08\JPG\fg08_0100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37"/>
          <a:stretch/>
        </p:blipFill>
        <p:spPr bwMode="auto">
          <a:xfrm>
            <a:off x="890986" y="1694434"/>
            <a:ext cx="4196934" cy="4666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kumars\Desktop\Dale PPT\CH08\JPG\fg08_0100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63"/>
          <a:stretch/>
        </p:blipFill>
        <p:spPr bwMode="auto">
          <a:xfrm>
            <a:off x="5227272" y="2795692"/>
            <a:ext cx="4196934" cy="3525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DeleteItem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Delete (the recursive helper) searches the tree for the matching node and removes it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Deletion has 3 cases: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Deleting a leaf: Set the link in its parent to NULL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Deleting a node with one child: Set the link in its parent to point to its child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Deleting a node with two children: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Complex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Updating the parent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isn’t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enough!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Deleting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 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 with Two Children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binary search property must hold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solution is to replace the deleted node with another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Can we replace the deleted node with one of its children?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No. What would happen to the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children’s children?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need a node that’s greater than the left child but less than the right child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Logical Predecessor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We’re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looking for the 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predecessor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of the deleted node: The node with next lowest value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predecessor is the furthest right child in the deleted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left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predecessor may have a left child, so call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Delete (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left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predecessor)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Then replace the deleted node with predecessor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594395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8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.13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Deleting a node with two children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8194" name="Picture 2" descr="C:\Users\kumars\Desktop\Dale PPT\CH08\JPG\fg08_01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26" y="1366796"/>
            <a:ext cx="9274174" cy="5161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Deleting Multiple Elements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218" name="Picture 2" descr="C:\Users\kumars\Desktop\Dale PPT\CH08\JPG\fg08_01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672" y="1456739"/>
            <a:ext cx="5145281" cy="4850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Shape 2"/>
          <p:cNvSpPr txBox="1"/>
          <p:nvPr/>
        </p:nvSpPr>
        <p:spPr>
          <a:xfrm>
            <a:off x="-1" y="6436899"/>
            <a:ext cx="10080625" cy="65440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8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.14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Deletions from a binary search tree (a) The </a:t>
            </a:r>
            <a:r>
              <a:rPr lang="en-IN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intiial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tree (b) Delete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J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(c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Delete C (d) Delete L (e) Delete D (f) Delete A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502920" y="301680"/>
            <a:ext cx="906984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9240" rIns="0" bIns="0" anchor="ctr"/>
          <a:lstStyle/>
          <a:p>
            <a:pPr algn="ctr">
              <a:lnSpc>
                <a:spcPct val="93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Linear Search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502920" y="1768320"/>
            <a:ext cx="90698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440" rIns="0" bIns="0"/>
          <a:lstStyle/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Simple algorithm: Walk the list, checking each item to see if it matches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Must be used if the list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isn’t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sorted by key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search, performs on average 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/2 comparisons assuming an equal probability of searching for any element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Printing a list is easy: Walk the list from beginning to end, printing each value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Search Trees are less straightforward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 we go left or right first?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Should we print the subtrees or the root node first?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many ways to traverse a BST are useful in different contexts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Inorder Traversal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Inorder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Traversal accesses the elements of a tree from lowest to highest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That is, first the left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is processed, then the root, and finally the right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-1" y="6594395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8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.15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Printing all the nodes in order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243" name="Picture 3" descr="C:\Users\kumars\Desktop\Dale PPT\CH08\JPG\fg08_015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377" y="3777255"/>
            <a:ext cx="7347486" cy="27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Definition: Prints the items of a BST from smallest to largest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Size: The number of items in the tree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Base Case: If tree == NULL, do nothing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General Case: Traverse the left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in order, print tree-&gt;info, traverse the right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order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PrintTree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 PrintTree(TreeNode* tree, std::ofstream&amp; outFile)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4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Prints info member of items in tree in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4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sorted order on outFile.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if (tree != NULL)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PrintTree(tree-&gt;left, outFile);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outFile &lt;&lt; tree-&gt;info;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PrintTree(tree-&gt;right, outFile);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Constructor and Destructor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Constructor: Sets the root to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NULL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Destructor: Like Print, this must traverse the tree and access every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inorder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traversal the best way? Consider that leaves require less work to delete than nodes with children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Postorder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traversal (traverse left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then right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then the node itself) will delete the children first, then the node (which is now a leaf)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Destroy Helper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 Destroy(TreeNode*&amp; tree)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6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Post: tree is empty and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6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nodes have been deallocated.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if (tree != NULL)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Destroy(tre-&gt;left);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Destroy(tree-&gt;right);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delete tree;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Copying a 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Both the data and the structure of the original tree are copied into the new tree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algorithm: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Create a new node and copy the original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tree’s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information into the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Copy (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newTree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-&gt;left,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originalTree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-&gt;left)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Copy (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newTree→right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originalTree→right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Stops when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originalTree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is NULL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CopyTree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 CopyTree(TreeNode*&amp; copy,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const TreeNode* originalTree)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Post: copy is the root of a tree that is a duplicate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of originalTree.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if (originalTree == NULL)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copy = NULL;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else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copy = new TreeNode;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copy-&gt;info = originalTree-&gt;info;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CopyTree(copy-&gt;left, originalTree-&gt;left);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CopyTree(copy-&gt;right, originalTree-&gt;right);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Copying a 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Remember that taking a reference to a pointer (e.g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TreeNode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*&amp; copy) allows the function to update the pointer to point to a new object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CopyTree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will be called by both the copy constructor and the assignment operator overload function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More About Traversals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Inorder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Visit the left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then the node, then the right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 Processes values in order from smallest to largest.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Preorder: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The left and right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of a node are processed before the node itself.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Postorder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First the node is processed, then its left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and finally the right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subtree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Print,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Delete,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 Copy each used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these.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502920" y="301680"/>
            <a:ext cx="906984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9240" rIns="0" bIns="0" anchor="ctr"/>
          <a:lstStyle/>
          <a:p>
            <a:pPr algn="ctr">
              <a:lnSpc>
                <a:spcPct val="93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High Probability Ordering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502920" y="1768320"/>
            <a:ext cx="90698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440" rIns="0" bIns="0"/>
          <a:lstStyle/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Sometimes, a few list elements are in greater demand than others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 would be very useful to optimize the ordering of elements to make search more efficient in this case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Search would still be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in the worst case, but the 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average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case approaches O(1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is called a 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self-adjusting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2"/>
          <p:cNvSpPr txBox="1"/>
          <p:nvPr/>
        </p:nvSpPr>
        <p:spPr>
          <a:xfrm>
            <a:off x="-1" y="6580682"/>
            <a:ext cx="10080625" cy="40233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8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.16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Visualizing binary tree traversals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1266" name="Picture 2" descr="C:\Users\kumars\Desktop\Dale PPT\CH08\JPG\fg08_016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800" y="104014"/>
            <a:ext cx="7467600" cy="6363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ResetTree and GetNextItem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Logically the same as in other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ADTs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ResetTree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prepares the tree for iteration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GetNextItem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returns the next item.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But which traversal should they support?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All three traversal methods can be supported by these two functions by using a parameter to signal the traversal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order.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Iterative Binary Search Trees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 is possible to write the BST operations using iterative techniques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Consider FindNode, which takes a tree and a node to find and returns a pointer to that node and its parent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can be used by PutItem and DeleteItem to find the insertion point or node to delete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FindNode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void FindNode(TreeNode* tree, ItemType item,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TreeNode*&amp; nodePtr, TreeNode*&amp; parentPtr)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Post: If a node is found with the same key as item's, then nodePtr points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to that node and parentPtr points to its parent node.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If the root node has the same key as item's, parentPtr is NULL.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If no node has the same key, then nodePtr is NULL and parentPtr points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to the node in the tree that is the logical parent of item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nodePtr = tree;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parentPtr = NULL;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bool found = false;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while (nodePtr != NULL &amp;&amp; !found) 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if (item &lt; nodePtr-&gt;info) 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parentPtr = nodePtr;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nodePtr = nodePtr-&gt;left;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} else if (item &gt; nodePtr-&gt;info) 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parentPtr = nodePtr;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nodePtr = nodePtr→right;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} else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  found = true;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3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Iterative PutItem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task is the same: Create a new node, find the insertion point, and attach the new node.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FindItem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is used to find the insertion point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nodePtr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should be NULL and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parentPtr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will point to the parent to attack the node to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 attach the new node, set the appropriate child pointers on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parent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parent is NULL, the new node becomes the root of the tree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Iterative DeleteItem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 the iterative version, DeleteItem uses FindItem to find the node to delete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rest of the deletion can be handled by DeleteNode, the helper function developed for the recursive version that is not itself recursive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Recursion or Iteration?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can use the guidelines from Chapter 7 to guide our decision: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 the recursion shallow? Yes, because well-balanced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have O(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2800" b="0" strike="noStrike" spc="-1" baseline="-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height.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 the recursive version shorter or cleaner? Yes.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 the recursive version less efficient? No. They will always be O(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2800" b="0" strike="noStrike" spc="-1" baseline="-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Trees vs. Linked Lists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combine the best features of the sorted array-based list and the linked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main draw is the O(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2800" b="0" strike="noStrike" spc="-1" baseline="-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searching,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insertion,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 deletion operations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extra pointers do take up more memory, and the algorithms are a little more complex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are better suited to random rather than sequential access of elements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Trees vs. Linked Lists: Big-O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Search Tree efficiency relies on balanced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trees; </a:t>
            </a:r>
            <a:r>
              <a:rPr lang="en-US" sz="32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</a:t>
            </a:r>
            <a:r>
              <a:rPr lang="en-US" sz="3200" b="0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egenerate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trees (those which look like linked lists) are not as efficient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match the performance of array-based sorted list when searching for items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GetLength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can be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), though maintaining a length field will make it O(1)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502920" y="216660"/>
            <a:ext cx="9068400" cy="6299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Trees vs. Linked Lists: Big-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714715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Table 8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.2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Big-O Comparison of List Operations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339" y="1039462"/>
            <a:ext cx="6568330" cy="56184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502920" y="301680"/>
            <a:ext cx="906984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9240" rIns="0" bIns="0" anchor="ctr"/>
          <a:lstStyle/>
          <a:p>
            <a:pPr algn="ctr">
              <a:lnSpc>
                <a:spcPct val="93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High Probability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Ordering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502920" y="1768320"/>
            <a:ext cx="90698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440" rIns="0" bIns="0"/>
          <a:lstStyle/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How should elements be reordered?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Naive approach: Every time an element is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searched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for, move it to the front of the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3280" lvl="1" indent="-322560">
              <a:lnSpc>
                <a:spcPct val="93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Inefficient for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arrays; don’t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need to move an element to the front if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it’s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only searched for once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Better approach: Every time an element is searched for, swap it with its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predecessor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3280" lvl="1" indent="-322560">
              <a:lnSpc>
                <a:spcPct val="93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In-demand elements bubble to the front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502920" y="301680"/>
            <a:ext cx="906984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9240" rIns="0" bIns="0" anchor="ctr"/>
          <a:lstStyle/>
          <a:p>
            <a:pPr algn="ctr">
              <a:lnSpc>
                <a:spcPct val="93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Key Ordering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502920" y="1768320"/>
            <a:ext cx="90698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440" rIns="0" bIns="0"/>
          <a:lstStyle/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Sorted lists allow the use of more efficient search algorithms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Linear search can stop as soon as it passes the position were the element should have been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Inserting all elements in sorted order is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baseline="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), but inserting then sorting is O(</a:t>
            </a:r>
            <a:r>
              <a:rPr lang="en-US" sz="3200" b="0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3200" b="0" strike="noStrike" spc="-1" baseline="-3300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3200" b="0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With sorted lists, binary search may be used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502920" y="301680"/>
            <a:ext cx="906984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9240" rIns="0" bIns="0" anchor="ctr"/>
          <a:lstStyle/>
          <a:p>
            <a:pPr algn="ctr">
              <a:lnSpc>
                <a:spcPct val="93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Search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502920" y="1768320"/>
            <a:ext cx="90698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440" rIns="0" bIns="0"/>
          <a:lstStyle/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Discussed previously in Chapters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4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 7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Uses divide-and-conquer approach to perform O(log</a:t>
            </a:r>
            <a:r>
              <a:rPr lang="en-US" sz="3200" b="0" strike="noStrike" spc="-1" baseline="-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search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Requires an array-based list that is already sorted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292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Could binary search be used by linked lists?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502920" y="301320"/>
            <a:ext cx="9068400" cy="125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Trees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502920" y="1768320"/>
            <a:ext cx="906840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440" rIns="0" bIns="0"/>
          <a:lstStyle/>
          <a:p>
            <a:pPr marL="342720" indent="-341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Linked lists are linear structures: each node has a unique successor (except for the last node)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720" indent="-341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Trees: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 structure with a unique starting node (the </a:t>
            </a: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root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), in which every node has at most two </a:t>
            </a:r>
            <a:r>
              <a:rPr lang="en-US" sz="32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children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there is a unique path from the root to every node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720" indent="-341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Nodes without children are called </a:t>
            </a: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leaf nodes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486</TotalTime>
  <Words>3208</Words>
  <Application>Microsoft Macintosh PowerPoint</Application>
  <PresentationFormat>Custom</PresentationFormat>
  <Paragraphs>351</Paragraphs>
  <Slides>59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59</vt:i4>
      </vt:variant>
    </vt:vector>
  </HeadingPairs>
  <TitlesOfParts>
    <vt:vector size="62" baseType="lpstr"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Julie Bolduc</cp:lastModifiedBy>
  <cp:revision>51</cp:revision>
  <dcterms:created xsi:type="dcterms:W3CDTF">2016-08-21T16:45:41Z</dcterms:created>
  <dcterms:modified xsi:type="dcterms:W3CDTF">2016-09-02T19:23:16Z</dcterms:modified>
  <dc:language>en-US</dc:language>
</cp:coreProperties>
</file>